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Mulish"/>
      <p:regular r:id="rId38"/>
      <p:bold r:id="rId39"/>
      <p:italic r:id="rId40"/>
      <p:boldItalic r:id="rId41"/>
    </p:embeddedFont>
    <p:embeddedFont>
      <p:font typeface="PT Sans Narrow"/>
      <p:regular r:id="rId42"/>
      <p:bold r:id="rId43"/>
    </p:embeddedFont>
    <p:embeddedFont>
      <p:font typeface="Mulish ExtraBold"/>
      <p:bold r:id="rId44"/>
      <p:boldItalic r:id="rId45"/>
    </p:embeddedFont>
    <p:embeddedFont>
      <p:font typeface="Mulish Black"/>
      <p:bold r:id="rId46"/>
      <p:boldItalic r:id="rId47"/>
    </p:embeddedFont>
    <p:embeddedFont>
      <p:font typeface="Mulish Medium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AA1F0B-40D2-440D-A2D8-90BD86869221}">
  <a:tblStyle styleId="{B1AA1F0B-40D2-440D-A2D8-90BD868692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sh-italic.fntdata"/><Relationship Id="rId42" Type="http://schemas.openxmlformats.org/officeDocument/2006/relationships/font" Target="fonts/PTSansNarrow-regular.fntdata"/><Relationship Id="rId41" Type="http://schemas.openxmlformats.org/officeDocument/2006/relationships/font" Target="fonts/Mulish-boldItalic.fntdata"/><Relationship Id="rId44" Type="http://schemas.openxmlformats.org/officeDocument/2006/relationships/font" Target="fonts/MulishExtraBold-bold.fntdata"/><Relationship Id="rId43" Type="http://schemas.openxmlformats.org/officeDocument/2006/relationships/font" Target="fonts/PTSansNarrow-bold.fntdata"/><Relationship Id="rId46" Type="http://schemas.openxmlformats.org/officeDocument/2006/relationships/font" Target="fonts/MulishBlack-bold.fntdata"/><Relationship Id="rId45" Type="http://schemas.openxmlformats.org/officeDocument/2006/relationships/font" Target="fonts/Mulish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ulishMedium-regular.fntdata"/><Relationship Id="rId47" Type="http://schemas.openxmlformats.org/officeDocument/2006/relationships/font" Target="fonts/MulishBlack-boldItalic.fntdata"/><Relationship Id="rId49" Type="http://schemas.openxmlformats.org/officeDocument/2006/relationships/font" Target="fonts/MulishMed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Mulish-bold.fntdata"/><Relationship Id="rId38" Type="http://schemas.openxmlformats.org/officeDocument/2006/relationships/font" Target="fonts/Mulish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ulishMedium-boldItalic.fntdata"/><Relationship Id="rId50" Type="http://schemas.openxmlformats.org/officeDocument/2006/relationships/font" Target="fonts/MulishMedium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6256983/how-are-deques-in-python-implemented-and-when-are-they-worse-than-lists/6257048#6257048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5a1e507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5a1e507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7ead979a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17ead979a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Tuyệt đại đa số trường hợp: sử dụng Python l</a:t>
            </a:r>
            <a:r>
              <a:rPr lang="en"/>
              <a:t>ist (trừ khi có yêu cầu đặc biệt, chẳng hạn thêm/xóa phần tử ở vị trí cụ thể trong O(1)).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7ead979a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7ead979a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trong Python: dynamic array, add and pop at the end: O(1) ammortized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7ead979a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7ead979a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Đó là trên lý thuyết. Nếu sử dụng dynamic </a:t>
            </a:r>
            <a:r>
              <a:rPr lang="en"/>
              <a:t>array (</a:t>
            </a:r>
            <a:r>
              <a:rPr lang="en"/>
              <a:t>Python l</a:t>
            </a:r>
            <a:r>
              <a:rPr lang="en"/>
              <a:t>ist, C++ vector, Java arralyist) để cài stack thì vẫn ok.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7ead979a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7ead979a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Livecoding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7ead979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7ead979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Livecoding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7ead979a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7ead979a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Livecoding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5a1e5077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5a1e5077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Queue: Ứng dụng trong các thuật toán: BFS, topo sort, etc, messague queue (Kafka, RabbitMQ)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7ead979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7ead979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Hàng đợi: đi vào trước thì đi ra trước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tiêu: các thao tác enqu</a:t>
            </a:r>
            <a:r>
              <a:rPr lang="en"/>
              <a:t>eue(), deque(), peek() đều trong O(1)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Ví dụ: xếp hàng, tìm kiếm theo chiều rộng (BFS), mesage queue (e.g. Kafka)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7ead979a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7ead979a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7ead979a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7ead979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cde8b696e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cde8b696e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Một trong những CTDL cơ bản, hay được h</a:t>
            </a:r>
            <a:r>
              <a:rPr lang="en"/>
              <a:t>ỏi nhất trong interview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Là tiền đề cho nhiều thuật toán cơ bản và nâng cao sau này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7ead979a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7ead979a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issue: dequeue when empty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7ead979a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7ead979a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7ead979a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7ead979a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any particular programming language, treat this as pseudocode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= [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7ead979a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7ead979a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any particular programming language, treat this as pseudocode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7ead979a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7ead979a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Có thể sử dụng stack để impl</a:t>
            </a:r>
            <a:r>
              <a:rPr lang="en"/>
              <a:t>ement queue (bài tập)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Doubly Linked List: cho phép access cả hai đầu của list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7ead979a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7ead979a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7ead979a4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7ead979a4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a problem with dequ</a:t>
            </a:r>
            <a:r>
              <a:rPr lang="en"/>
              <a:t>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https://stackoverflow.com/questions/6256983/how-are-deques-in-python-implemented-and-when-are-they-worse-than-lists/6257048#6257048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Python deque is implemented as doubly linked list of blocks of elements. </a:t>
            </a:r>
            <a:r>
              <a:rPr lang="en"/>
              <a:t>Random</a:t>
            </a:r>
            <a:r>
              <a:rPr lang="en"/>
              <a:t> access: technically O(N)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Note: mặc dù deque có interface của list, nhưng thực chất random access lại là O(N)!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7ead979a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7ead979a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33c7971ff7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33c7971ff7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</a:t>
            </a:r>
            <a:r>
              <a:rPr lang="en"/>
              <a:t>of thumbs: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Cần chỉ stack: Dùng list (vì có hỗ trợ random access)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Cần queue hoặc cả queue lẫn stack: Dùng deque. Lưu ý: ko hỗ trợ random access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access: array a co 100 phan tu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A[50]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Non-random access: la lay phan tu ra theo mot thu tu nhat dinh, vi du: a[0] (lay tu dau), a[-1] (lay tu cuoi)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5a1e5077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5a1e5077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5a1e5077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5a1e5077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Stack: Là cơ sở c</a:t>
            </a:r>
            <a:r>
              <a:rPr lang="en"/>
              <a:t>ủa đệ quy và nhiều thuật toán quan trọng khác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cde8b696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cde8b696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33d65e38a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33d65e38a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cde8b696e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cde8b696e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Đặt tấm vải m</a:t>
            </a:r>
            <a:r>
              <a:rPr lang="en"/>
              <a:t>ới lên trên/ </a:t>
            </a:r>
            <a:r>
              <a:rPr lang="en"/>
              <a:t>Lấy tấm vải ở trên trước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Ví dụ: Undo/Redo, gọi đệ quy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Stack: 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S.push(x): dua phan tu x vao top cua stack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S.pop(): day phan tu tren cung cua S ra ngoai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S.peek(): tra ve gia tri cua phan tu tren cung cua 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S.isEmpty(): tra ve True neu nhu stack rong (khong co phan tu nao), False neu nhu stack co it nhat 1 phan tu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S.isFull(): (vi du - capacity cua stack la 100), thi isFull() tra ve True neu nhu stack da co du 100 phan tu, False neu nhu stack co it nhat 100 phan tu.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04d82c70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04d82c70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S.peek() → tra ve 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[1, 2, 1, 100]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S.peek() → return S[-1], S[S.length() - 1]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7ead979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7ead979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S.push(5) →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[1, 2, 1, 100]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S.append(5)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S.add(5)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7ead979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7ead979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issue: pop when empty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[1, 2, 1, 100]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S.pop() → 100, S = [1, 2, 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7ead979a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7ead979a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is_empty(): return len(S) &gt;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size(): → len()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7ead979a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7ead979a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not any particular programming language, treat this as pseudocode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Assumption: push is void function and pop return top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2, 6] → 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2, 7] →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2] →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 = [11, 2] → 2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rgbClr val="EBF0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leetcode.com/problems/valid-parenthese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leetcode.com/problems/min-stack/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eetcode.com/problems/number-of-recent-calls/" TargetMode="External"/><Relationship Id="rId4" Type="http://schemas.openxmlformats.org/officeDocument/2006/relationships/hyperlink" Target="https://leetcode.com/problems/reveal-cards-in-increasing-order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leetcode.com/problems/implement-stack-using-queues/" TargetMode="External"/><Relationship Id="rId4" Type="http://schemas.openxmlformats.org/officeDocument/2006/relationships/hyperlink" Target="https://leetcode.com/problems/implement-queue-using-stacks/" TargetMode="External"/><Relationship Id="rId5" Type="http://schemas.openxmlformats.org/officeDocument/2006/relationships/hyperlink" Target="https://leetcode.com/problems/design-circular-queue/" TargetMode="External"/><Relationship Id="rId6" Type="http://schemas.openxmlformats.org/officeDocument/2006/relationships/hyperlink" Target="https://leetcode.com/problems/next-greater-element-i/description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1321500" y="2171550"/>
            <a:ext cx="661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90F8"/>
                </a:solidFill>
                <a:latin typeface="Mulish Black"/>
                <a:ea typeface="Mulish Black"/>
                <a:cs typeface="Mulish Black"/>
                <a:sym typeface="Mulish Black"/>
              </a:rPr>
              <a:t>Stack and Queue</a:t>
            </a:r>
            <a:endParaRPr sz="4000">
              <a:solidFill>
                <a:srgbClr val="0090F8"/>
              </a:solidFill>
              <a:latin typeface="Mulish Black"/>
              <a:ea typeface="Mulish Black"/>
              <a:cs typeface="Mulish Black"/>
              <a:sym typeface="Mulish Black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905350" y="4337750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3E64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092550" y="1483975"/>
            <a:ext cx="295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ulish"/>
                <a:ea typeface="Mulish"/>
                <a:cs typeface="Mulish"/>
                <a:sym typeface="Mulish"/>
              </a:rPr>
              <a:t>Future Software Engineers - FSE K09</a:t>
            </a:r>
            <a:endParaRPr sz="12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905350" y="4337750"/>
            <a:ext cx="333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 Medium"/>
                <a:ea typeface="Mulish Medium"/>
                <a:cs typeface="Mulish Medium"/>
                <a:sym typeface="Mulish Medium"/>
              </a:rPr>
              <a:t>Duy Nguyen</a:t>
            </a:r>
            <a:r>
              <a:rPr lang="en">
                <a:solidFill>
                  <a:srgbClr val="0B3E64"/>
                </a:solidFill>
                <a:latin typeface="Mulish Medium"/>
                <a:ea typeface="Mulish Medium"/>
                <a:cs typeface="Mulish Medium"/>
                <a:sym typeface="Mulish Medium"/>
              </a:rPr>
              <a:t>, 2023.</a:t>
            </a:r>
            <a:endParaRPr>
              <a:solidFill>
                <a:srgbClr val="0B3E64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1.3. Stack implementation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2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Sử dụng dynamic array (list trong Python)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Sử dụng linked list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1.4. Built-in stack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trong các ngôn ngữ lập trình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Python: list, queue.LifoQueue, collections.deque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C++: stack (from &lt;stack&gt; header)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Java: java.util.Stack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1.5.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Hạn chế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của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 stack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ct val="1000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Stack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không phải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một cấu trúc dữ liệu cho phép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random access,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một vòng for đơn thuần dựa vào index sẽ không được phép khi duyệt stack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for i in range(stack.size()): 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# do something with stack[i]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	# this is wrong</a:t>
            </a:r>
            <a:endParaRPr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rgbClr val="0B3E64"/>
              </a:buClr>
              <a:buSzPct val="1000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Thay vào đó chúng ta truy ta truy cập từng phần tử một 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		</a:t>
            </a:r>
            <a:r>
              <a:rPr lang="en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while not stack.isEmpty():</a:t>
            </a:r>
            <a:endParaRPr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	// do something with stack.pop()</a:t>
            </a:r>
            <a:endParaRPr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1.6.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Livecoding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Valid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Parentheses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https://leetcode.com/problems/valid-parentheses/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Given a string consisting of just characters '(', ')', '[', ']', '{', '}'. Determine whether the string is valid 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dụ: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400"/>
              <a:buFont typeface="Mulish"/>
              <a:buChar char="○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{[()]}[] -&gt; true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400"/>
              <a:buFont typeface="Mulish"/>
              <a:buChar char="○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{{{{]]]] -&gt; false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1.6. Livecoding: Min Stack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https://leetcode.com/problems/min-stack/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Problem statement: Implement a stack of integers supporting additional operation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min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, which returns the current minimum item in the stack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Example: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min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will return 1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463" y="2713300"/>
            <a:ext cx="2089075" cy="21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1.7.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Tổng kết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7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Stack là cấu trúc dữ liệu LIFO 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Các thao tác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201" name="Google Shape;201;p27"/>
          <p:cNvGraphicFramePr/>
          <p:nvPr/>
        </p:nvGraphicFramePr>
        <p:xfrm>
          <a:off x="952500" y="221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{B1AA1F0B-40D2-440D-A2D8-90BD86869221}</a:tableStyleId>
              </a:tblPr>
              <a:tblGrid>
                <a:gridCol w="1693675"/>
                <a:gridCol w="5545325"/>
              </a:tblGrid>
              <a:tr h="3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PUSH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thêm phần tử lên top của stack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xoá</a:t>
                      </a:r>
                      <a:r>
                        <a:rPr lang="en"/>
                        <a:t> </a:t>
                      </a:r>
                      <a:r>
                        <a:rPr lang="en"/>
                        <a:t>phần tử</a:t>
                      </a:r>
                      <a:r>
                        <a:rPr lang="en"/>
                        <a:t> </a:t>
                      </a:r>
                      <a:r>
                        <a:rPr lang="en"/>
                        <a:t>khỏi</a:t>
                      </a:r>
                      <a:r>
                        <a:rPr lang="en"/>
                        <a:t> top </a:t>
                      </a:r>
                      <a:r>
                        <a:rPr lang="en"/>
                        <a:t>của</a:t>
                      </a:r>
                      <a:r>
                        <a:rPr lang="en"/>
                        <a:t> stack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PEEK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kiểm tra giá trị phần tử trên top của stack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IS_EMPTY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kiểm tra nếu stack rỗng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trả về số phần tử hiện tại trong stack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0F8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/>
        </p:nvSpPr>
        <p:spPr>
          <a:xfrm>
            <a:off x="1597350" y="2202300"/>
            <a:ext cx="594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2. Queue</a:t>
            </a:r>
            <a:endParaRPr sz="3600">
              <a:solidFill>
                <a:schemeClr val="lt1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F0F3"/>
                </a:solidFill>
              </a:rPr>
              <a:t>‹#›</a:t>
            </a:fld>
            <a:endParaRPr>
              <a:solidFill>
                <a:srgbClr val="EBF0F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.1.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Queue là gì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?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311700" y="1266325"/>
            <a:ext cx="440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Queue</a:t>
            </a:r>
            <a:r>
              <a:rPr lang="en">
                <a:solidFill>
                  <a:srgbClr val="0B3E64"/>
                </a:solidFill>
              </a:rPr>
              <a:t> </a:t>
            </a:r>
            <a:r>
              <a:rPr lang="en">
                <a:solidFill>
                  <a:srgbClr val="0B3E64"/>
                </a:solidFill>
              </a:rPr>
              <a:t>là cấu trúc dữ liệu</a:t>
            </a:r>
            <a:r>
              <a:rPr lang="en">
                <a:solidFill>
                  <a:srgbClr val="0B3E64"/>
                </a:solidFill>
              </a:rPr>
              <a:t> </a:t>
            </a:r>
            <a:r>
              <a:rPr b="1" lang="en">
                <a:solidFill>
                  <a:srgbClr val="0B3E64"/>
                </a:solidFill>
              </a:rPr>
              <a:t>First</a:t>
            </a:r>
            <a:r>
              <a:rPr b="1" lang="en">
                <a:solidFill>
                  <a:srgbClr val="0B3E64"/>
                </a:solidFill>
              </a:rPr>
              <a:t> In First Out (FIFO) </a:t>
            </a:r>
            <a:endParaRPr>
              <a:solidFill>
                <a:srgbClr val="0B3E64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Ý nghĩa</a:t>
            </a:r>
            <a:r>
              <a:rPr lang="en">
                <a:solidFill>
                  <a:srgbClr val="0B3E64"/>
                </a:solidFill>
              </a:rPr>
              <a:t>: </a:t>
            </a:r>
            <a:r>
              <a:rPr lang="en">
                <a:solidFill>
                  <a:srgbClr val="0B3E64"/>
                </a:solidFill>
              </a:rPr>
              <a:t>các phần tử được truy cập theo thứ tự được thêm vào</a:t>
            </a:r>
            <a:endParaRPr>
              <a:solidFill>
                <a:srgbClr val="0B3E64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Người dùng</a:t>
            </a:r>
            <a:r>
              <a:rPr lang="en">
                <a:solidFill>
                  <a:srgbClr val="0B3E64"/>
                </a:solidFill>
              </a:rPr>
              <a:t> queue </a:t>
            </a:r>
            <a:r>
              <a:rPr lang="en">
                <a:solidFill>
                  <a:srgbClr val="0B3E64"/>
                </a:solidFill>
              </a:rPr>
              <a:t>chỉ có thể</a:t>
            </a:r>
            <a:r>
              <a:rPr lang="en">
                <a:solidFill>
                  <a:srgbClr val="0B3E64"/>
                </a:solidFill>
              </a:rPr>
              <a:t> </a:t>
            </a:r>
            <a:r>
              <a:rPr b="1" lang="en">
                <a:solidFill>
                  <a:srgbClr val="0B3E64"/>
                </a:solidFill>
              </a:rPr>
              <a:t>enqueue</a:t>
            </a:r>
            <a:r>
              <a:rPr b="1" lang="en">
                <a:solidFill>
                  <a:srgbClr val="0B3E64"/>
                </a:solidFill>
              </a:rPr>
              <a:t> </a:t>
            </a:r>
            <a:r>
              <a:rPr lang="en">
                <a:solidFill>
                  <a:srgbClr val="0B3E64"/>
                </a:solidFill>
              </a:rPr>
              <a:t>1 phần tử mới</a:t>
            </a:r>
            <a:r>
              <a:rPr b="1" lang="en">
                <a:solidFill>
                  <a:srgbClr val="0B3E64"/>
                </a:solidFill>
              </a:rPr>
              <a:t> </a:t>
            </a:r>
            <a:r>
              <a:rPr lang="en">
                <a:solidFill>
                  <a:srgbClr val="0B3E64"/>
                </a:solidFill>
              </a:rPr>
              <a:t>hoặc</a:t>
            </a:r>
            <a:r>
              <a:rPr lang="en">
                <a:solidFill>
                  <a:srgbClr val="0B3E64"/>
                </a:solidFill>
              </a:rPr>
              <a:t> </a:t>
            </a:r>
            <a:r>
              <a:rPr b="1" lang="en">
                <a:solidFill>
                  <a:srgbClr val="0B3E64"/>
                </a:solidFill>
              </a:rPr>
              <a:t>dequeue</a:t>
            </a:r>
            <a:r>
              <a:rPr lang="en">
                <a:solidFill>
                  <a:srgbClr val="0B3E64"/>
                </a:solidFill>
              </a:rPr>
              <a:t>/</a:t>
            </a:r>
            <a:r>
              <a:rPr b="1" lang="en">
                <a:solidFill>
                  <a:srgbClr val="0B3E64"/>
                </a:solidFill>
              </a:rPr>
              <a:t>peek</a:t>
            </a:r>
            <a:r>
              <a:rPr lang="en">
                <a:solidFill>
                  <a:srgbClr val="0B3E64"/>
                </a:solidFill>
              </a:rPr>
              <a:t> </a:t>
            </a:r>
            <a:r>
              <a:rPr lang="en">
                <a:solidFill>
                  <a:srgbClr val="0B3E64"/>
                </a:solidFill>
              </a:rPr>
              <a:t>phần tử đầu tiên được add vào</a:t>
            </a:r>
            <a:endParaRPr>
              <a:solidFill>
                <a:srgbClr val="0B3E64"/>
              </a:solidFill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9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531488"/>
            <a:ext cx="4161050" cy="20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6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PEEK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Kiểm tra giá trị phần tử ở phía trước của queue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: PEEK returns 26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0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050" y="2407200"/>
            <a:ext cx="3377875" cy="15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ENQUEUE - O(1)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Thêm 1 phần tử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vào phía sau của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queue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: ENQUEUE(100)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1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376" y="2173300"/>
            <a:ext cx="2866250" cy="23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572000" y="0"/>
            <a:ext cx="4724100" cy="5143500"/>
          </a:xfrm>
          <a:prstGeom prst="rect">
            <a:avLst/>
          </a:prstGeom>
          <a:solidFill>
            <a:srgbClr val="0B3E6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Content</a:t>
            </a:r>
            <a:endParaRPr b="0" sz="32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4572000" y="1192250"/>
            <a:ext cx="4533000" cy="303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Mulish"/>
              <a:buAutoNum type="arabicPeriod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Stack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	1.1-1.5. Lý thuyết chung về Stack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	1.6. Livecoding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Mulish"/>
              <a:buAutoNum type="arabicPeriod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Queue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	2</a:t>
            </a:r>
            <a:r>
              <a:rPr lang="en" sz="1600">
                <a:latin typeface="Mulish"/>
                <a:ea typeface="Mulish"/>
                <a:cs typeface="Mulish"/>
                <a:sym typeface="Mulish"/>
              </a:rPr>
              <a:t>.1-2.5. Lý thuyết chung về Queue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	2.6. Livecoding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Mulish"/>
              <a:buAutoNum type="arabicPeriod"/>
            </a:pPr>
            <a:r>
              <a:rPr lang="en" sz="1600">
                <a:latin typeface="Mulish"/>
                <a:ea typeface="Mulish"/>
                <a:cs typeface="Mulish"/>
                <a:sym typeface="Mulish"/>
              </a:rPr>
              <a:t>Homework</a:t>
            </a:r>
            <a:endParaRPr sz="16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DEQUEUE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1266325"/>
            <a:ext cx="611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Xoá bỏ phần tử ở phía trước của queue trong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: DEQUEUE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sẽ xoá bỏ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26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và cập nhật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front pointer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tới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3</a:t>
            </a:r>
            <a:endParaRPr b="1"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DEQUEUE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có thể hoặc không trả lại giá trị tuỳ thuộc vào cách implement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00" y="1152425"/>
            <a:ext cx="2417749" cy="24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Other operations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IS_EMPTY: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kiểm tra queue có rỗng không trong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SIZE: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trả về số phần tử trong queue trong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3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Quiz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62" name="Google Shape;262;p34"/>
          <p:cNvSpPr txBox="1"/>
          <p:nvPr>
            <p:ph idx="1" type="body"/>
          </p:nvPr>
        </p:nvSpPr>
        <p:spPr>
          <a:xfrm>
            <a:off x="311700" y="1266325"/>
            <a:ext cx="4260300" cy="3622500"/>
          </a:xfrm>
          <a:prstGeom prst="rect">
            <a:avLst/>
          </a:prstGeom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Kết quả được in ra là gì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?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Init new queue Q                        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Q.enqueue(11) [11]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Q.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(2)  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[11, 2]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Q.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(6)  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[11, 2, 6]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Q.dequeue() 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#11, [2, 6]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Q.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(7)  [2, 6, 7]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Q.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dequeue</a:t>
            </a: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() #2, [6, 7]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Q.peek() #6, [6, 7]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Q.size() #2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5346950" y="1586113"/>
            <a:ext cx="306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A. 11, 2, 6, 7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B. 6, 7, 2, 2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C. 11, 2, 6, 2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D. None of the above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Queue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Another Quiz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311700" y="1266325"/>
            <a:ext cx="4260300" cy="3622500"/>
          </a:xfrm>
          <a:prstGeom prst="rect">
            <a:avLst/>
          </a:prstGeom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Kết quả được in ra là gì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?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Init new queue Q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For i from 1 to 4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Q.enqueue(i)     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For i from 0 to Q.size() - 1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	print Q.peek()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	Q.dequeue()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Q.size()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35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5346950" y="1586113"/>
            <a:ext cx="306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A. 1,2,2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B. 1,2,3,4,0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C. 4,3,2,1,0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D. None of the above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.3. Queue implementation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82" name="Google Shape;282;p36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Sử dụng dynamic array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Sử dụng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linked list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.4. Built-in queue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trong các ngôn ngữ lập trình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7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Python: collections.deque (recommended), queue.Queue (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support multithreading)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C++: queue (from &lt;queue&gt; header)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Java: java.util.Queue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.5.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Hạn chế của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 queue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Tương tự như stack, queue không support random access (không chỉ trên lí thuyết)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Queue cần được duyệt theo từng phần tử một</a:t>
            </a:r>
            <a:endParaRPr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.6.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Livecoding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9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2" name="Google Shape;312;p39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https://leetcode.com/problems/number-of-recent-calls/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4"/>
              </a:rPr>
              <a:t>https://leetcode.com/problems/reveal-cards-in-increasing-order/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2.7. Tổng kết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18" name="Google Shape;318;p40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Queue là cấu trúc dữ liệu FIFO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Các thao tác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aphicFrame>
        <p:nvGraphicFramePr>
          <p:cNvPr id="322" name="Google Shape;322;p40"/>
          <p:cNvGraphicFramePr/>
          <p:nvPr/>
        </p:nvGraphicFramePr>
        <p:xfrm>
          <a:off x="952500" y="221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{B1AA1F0B-40D2-440D-A2D8-90BD86869221}</a:tableStyleId>
              </a:tblPr>
              <a:tblGrid>
                <a:gridCol w="1693675"/>
                <a:gridCol w="5545325"/>
              </a:tblGrid>
              <a:tr h="3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ENQUEUE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thêm 1 phần tử vào phía sau của queue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DEQUEUE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xoá 1 phần tử ở phía trước của queue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PEEK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 gía trị phần tử ở phía trước của queue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IS_EMPTY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kiểm tra nếu queue rỗng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24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SIZE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return số phần tử trong queue hiện tại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0F8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/>
        </p:nvSpPr>
        <p:spPr>
          <a:xfrm>
            <a:off x="1094850" y="1925250"/>
            <a:ext cx="695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3. Homework</a:t>
            </a:r>
            <a:endParaRPr sz="3600">
              <a:solidFill>
                <a:schemeClr val="lt1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F0F3"/>
                </a:solidFill>
              </a:rPr>
              <a:t>‹#›</a:t>
            </a:fld>
            <a:endParaRPr>
              <a:solidFill>
                <a:srgbClr val="EBF0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0F8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/>
        </p:nvSpPr>
        <p:spPr>
          <a:xfrm>
            <a:off x="2259600" y="2202300"/>
            <a:ext cx="462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 Stack</a:t>
            </a:r>
            <a:endParaRPr sz="3600">
              <a:solidFill>
                <a:schemeClr val="lt1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EBF0F3"/>
                </a:solidFill>
              </a:rPr>
              <a:t>‹#›</a:t>
            </a:fld>
            <a:endParaRPr>
              <a:solidFill>
                <a:srgbClr val="EBF0F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B3E64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Homework for practice</a:t>
            </a:r>
            <a:endParaRPr b="0" sz="2000">
              <a:solidFill>
                <a:srgbClr val="0B3E64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34" name="Google Shape;334;p4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https://leetcode.com/problems/implement-stack-using-queues/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https://leetcode.com/problems/implement-queue-using-stacks/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https://leetcode.com/problems/design-circular-queue/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https://leetcode.com/problems/next-greater-element-i/description/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solidFill>
                  <a:srgbClr val="0B3E64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Source code:</a:t>
            </a:r>
            <a:endParaRPr b="0" sz="2000">
              <a:solidFill>
                <a:srgbClr val="0B3E64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Homework: https://pastebin.com/sKtq5UhK</a:t>
            </a:r>
            <a:endParaRPr/>
          </a:p>
        </p:txBody>
      </p:sp>
      <p:sp>
        <p:nvSpPr>
          <p:cNvPr id="344" name="Google Shape;344;p43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3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1.1. Stack là gì?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266325"/>
            <a:ext cx="440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Stack là cấu trúc dữ liệu </a:t>
            </a:r>
            <a:r>
              <a:rPr b="1" lang="en">
                <a:solidFill>
                  <a:srgbClr val="0B3E64"/>
                </a:solidFill>
              </a:rPr>
              <a:t>Last In First Out (LIFO) </a:t>
            </a:r>
            <a:endParaRPr>
              <a:solidFill>
                <a:srgbClr val="0B3E64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Ý nghĩa: các phần tử được truy cập theo chiều ngược với thứ tự được thêm vào</a:t>
            </a:r>
            <a:endParaRPr>
              <a:solidFill>
                <a:srgbClr val="0B3E64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Người dùng stack chỉ có thể </a:t>
            </a:r>
            <a:r>
              <a:rPr b="1" lang="en">
                <a:solidFill>
                  <a:srgbClr val="0B3E64"/>
                </a:solidFill>
              </a:rPr>
              <a:t>push </a:t>
            </a:r>
            <a:r>
              <a:rPr lang="en">
                <a:solidFill>
                  <a:srgbClr val="0B3E64"/>
                </a:solidFill>
              </a:rPr>
              <a:t>1 phần tử mới hoặc </a:t>
            </a:r>
            <a:r>
              <a:rPr b="1" lang="en">
                <a:solidFill>
                  <a:srgbClr val="0B3E64"/>
                </a:solidFill>
              </a:rPr>
              <a:t>pop</a:t>
            </a:r>
            <a:r>
              <a:rPr lang="en">
                <a:solidFill>
                  <a:srgbClr val="0B3E64"/>
                </a:solidFill>
              </a:rPr>
              <a:t>/</a:t>
            </a:r>
            <a:r>
              <a:rPr b="1" lang="en">
                <a:solidFill>
                  <a:srgbClr val="0B3E64"/>
                </a:solidFill>
              </a:rPr>
              <a:t>peek</a:t>
            </a:r>
            <a:r>
              <a:rPr lang="en">
                <a:solidFill>
                  <a:srgbClr val="0B3E64"/>
                </a:solidFill>
              </a:rPr>
              <a:t> phần tử cuối cùng mới được thêm vào</a:t>
            </a:r>
            <a:endParaRPr>
              <a:solidFill>
                <a:srgbClr val="0B3E64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</a:rPr>
              <a:t>Các thao tác cơ bản: push(), pop(), peek(), isEmpty(), isFull()</a:t>
            </a:r>
            <a:endParaRPr>
              <a:solidFill>
                <a:srgbClr val="0B3E64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0" y="500970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401" y="1340075"/>
            <a:ext cx="3424052" cy="22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647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1.2. Thao tác trên Stack: PEEK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Kiểm tra giá trị của phần tử trên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top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của stack trong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dụ: PEEK returns 100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463" y="2155375"/>
            <a:ext cx="2089075" cy="21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Stack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PUSH - O(1)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Thêm 1 phần tử mới vào top của stack trong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: PUSH(5)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538" y="2259250"/>
            <a:ext cx="4922925" cy="24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Stack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POP - O(1)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266325"/>
            <a:ext cx="47595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Xoá bỏ phần tử trên top của stack trong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Ví dụ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: POP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sẽ xoá bỏ phần tử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100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và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cập nhật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top </a:t>
            </a:r>
            <a:r>
              <a:rPr b="1"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pointer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 1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POP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có thể hoặc không trả lại giá trị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(100 in this case)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phụ thuộc vào cách cài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97" y="1749846"/>
            <a:ext cx="3949949" cy="164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Stack: Other operations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266325"/>
            <a:ext cx="8595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IS_EMPTY: kiểm tra stack có rỗng không trong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B3E64"/>
              </a:buClr>
              <a:buSzPts val="1800"/>
              <a:buFont typeface="Mulish"/>
              <a:buChar char="●"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SIZE: return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số phần tử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t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rong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stack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 trong O(1)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1.2. 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Thao tác trên Stack</a:t>
            </a:r>
            <a:r>
              <a:rPr b="0" lang="en" sz="2400">
                <a:solidFill>
                  <a:srgbClr val="0090F8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: Quiz</a:t>
            </a:r>
            <a:endParaRPr b="0" sz="2400">
              <a:solidFill>
                <a:srgbClr val="0090F8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1266325"/>
            <a:ext cx="4260300" cy="3622500"/>
          </a:xfrm>
          <a:prstGeom prst="rect">
            <a:avLst/>
          </a:prstGeom>
          <a:ln cap="flat" cmpd="sng" w="9525">
            <a:solidFill>
              <a:srgbClr val="2D3B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Những giá trị sẽ được in ra là gì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?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Init new stack S                        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S.push(11)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S.push(2)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S.push(6)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S.pop()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S.push(7)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S.pop()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S.peek()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B3E64"/>
                </a:solidFill>
                <a:latin typeface="Courier New"/>
                <a:ea typeface="Courier New"/>
                <a:cs typeface="Courier New"/>
                <a:sym typeface="Courier New"/>
              </a:rPr>
              <a:t>print S.size()</a:t>
            </a:r>
            <a:endParaRPr b="1" sz="1200">
              <a:solidFill>
                <a:srgbClr val="0B3E6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0" y="5011050"/>
            <a:ext cx="9144000" cy="133800"/>
          </a:xfrm>
          <a:prstGeom prst="rect">
            <a:avLst/>
          </a:prstGeom>
          <a:solidFill>
            <a:srgbClr val="0090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7209150" y="65375"/>
            <a:ext cx="181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E9E9E"/>
                </a:solidFill>
                <a:latin typeface="Mulish"/>
                <a:ea typeface="Mulish"/>
                <a:cs typeface="Mulish"/>
                <a:sym typeface="Mulish"/>
              </a:rPr>
              <a:t>[FSE]  Stack and Queue</a:t>
            </a:r>
            <a:endParaRPr sz="1000">
              <a:solidFill>
                <a:srgbClr val="9E9E9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346950" y="1586113"/>
            <a:ext cx="30621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A. </a:t>
            </a: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11, 2, 6, 7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B. 6, 7, 2, 2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C. 11, 2, 6, 2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B3E64"/>
                </a:solidFill>
                <a:latin typeface="Mulish"/>
                <a:ea typeface="Mulish"/>
                <a:cs typeface="Mulish"/>
                <a:sym typeface="Mulish"/>
              </a:rPr>
              <a:t>D. None of the above</a:t>
            </a:r>
            <a:endParaRPr>
              <a:solidFill>
                <a:srgbClr val="0B3E6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